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6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D173-F123-49DA-87CC-ED853D89D35B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3E-7B5E-45DD-956B-B6D7085354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84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D173-F123-49DA-87CC-ED853D89D35B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3E-7B5E-45DD-956B-B6D7085354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657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D173-F123-49DA-87CC-ED853D89D35B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3E-7B5E-45DD-956B-B6D7085354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21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D173-F123-49DA-87CC-ED853D89D35B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3E-7B5E-45DD-956B-B6D7085354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39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D173-F123-49DA-87CC-ED853D89D35B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3E-7B5E-45DD-956B-B6D7085354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00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D173-F123-49DA-87CC-ED853D89D35B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3E-7B5E-45DD-956B-B6D7085354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96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D173-F123-49DA-87CC-ED853D89D35B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3E-7B5E-45DD-956B-B6D7085354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45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D173-F123-49DA-87CC-ED853D89D35B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3E-7B5E-45DD-956B-B6D7085354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6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D173-F123-49DA-87CC-ED853D89D35B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3E-7B5E-45DD-956B-B6D7085354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1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D173-F123-49DA-87CC-ED853D89D35B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3E-7B5E-45DD-956B-B6D7085354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9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D173-F123-49DA-87CC-ED853D89D35B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3E-7B5E-45DD-956B-B6D7085354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8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7D173-F123-49DA-87CC-ED853D89D35B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AEC3E-7B5E-45DD-956B-B6D7085354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97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1486" y="336022"/>
            <a:ext cx="5915025" cy="1329940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アンテナショップの利用実態調査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2025</a:t>
            </a:r>
            <a:r>
              <a:rPr kumimoji="1"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お申込み書　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08960" y="8897983"/>
            <a:ext cx="3174673" cy="68362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indent="0">
              <a:spcBef>
                <a:spcPts val="0"/>
              </a:spcBef>
              <a:buNone/>
            </a:pPr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株式会社ブランド総合研究所　　</a:t>
            </a:r>
            <a:endParaRPr lang="en-US" altLang="ja-JP" sz="900" dirty="0">
              <a:latin typeface="HGPｺﾞｼｯｸM" pitchFamily="50" charset="-128"/>
              <a:ea typeface="HGPｺﾞｼｯｸM" pitchFamily="50" charset="-128"/>
            </a:endParaRPr>
          </a:p>
          <a:p>
            <a:pPr indent="0">
              <a:spcBef>
                <a:spcPts val="0"/>
              </a:spcBef>
              <a:buNone/>
            </a:pPr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〒</a:t>
            </a: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105-0001</a:t>
            </a:r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　東京都港区虎ノ門</a:t>
            </a: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1-1-20</a:t>
            </a:r>
          </a:p>
          <a:p>
            <a:pPr indent="0">
              <a:spcBef>
                <a:spcPts val="0"/>
              </a:spcBef>
              <a:buNone/>
            </a:pP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Tel</a:t>
            </a:r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 ： </a:t>
            </a: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03-3539-3011</a:t>
            </a:r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　　</a:t>
            </a: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Fax. 03-3539-3013</a:t>
            </a:r>
          </a:p>
          <a:p>
            <a:pPr indent="0">
              <a:spcBef>
                <a:spcPts val="0"/>
              </a:spcBef>
              <a:buNone/>
            </a:pP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e-Mail </a:t>
            </a:r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：</a:t>
            </a: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project@tiiki.jp</a:t>
            </a:r>
          </a:p>
          <a:p>
            <a:pPr indent="0">
              <a:spcBef>
                <a:spcPts val="0"/>
              </a:spcBef>
              <a:buNone/>
            </a:pPr>
            <a:r>
              <a:rPr lang="en-US" altLang="ja-JP" sz="900" dirty="0">
                <a:latin typeface="HGｺﾞｼｯｸM" pitchFamily="49" charset="-128"/>
                <a:ea typeface="HGｺﾞｼｯｸM" pitchFamily="49" charset="-128"/>
              </a:rPr>
              <a:t>HP</a:t>
            </a:r>
            <a:r>
              <a:rPr lang="ja-JP" altLang="en-US" sz="900" dirty="0">
                <a:latin typeface="HGｺﾞｼｯｸM" pitchFamily="49" charset="-128"/>
                <a:ea typeface="HGｺﾞｼｯｸM" pitchFamily="49" charset="-128"/>
              </a:rPr>
              <a:t>： </a:t>
            </a:r>
            <a:r>
              <a:rPr lang="en-US" altLang="ja-JP" sz="900" dirty="0">
                <a:latin typeface="HGｺﾞｼｯｸM" pitchFamily="49" charset="-128"/>
                <a:ea typeface="HGｺﾞｼｯｸM" pitchFamily="49" charset="-128"/>
              </a:rPr>
              <a:t>https://news.tiiki.jp/antenna2023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176300"/>
              </p:ext>
            </p:extLst>
          </p:nvPr>
        </p:nvGraphicFramePr>
        <p:xfrm>
          <a:off x="471486" y="1859291"/>
          <a:ext cx="5812147" cy="6951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1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0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3448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お申込み商品</a:t>
                      </a:r>
                      <a:endParaRPr kumimoji="1" lang="en-US" altLang="ja-JP" sz="1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kumimoji="1" lang="en-US" altLang="ja-JP" sz="500" b="1" dirty="0"/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000" b="1" dirty="0"/>
                        <a:t>□  </a:t>
                      </a:r>
                      <a:r>
                        <a:rPr lang="ja-JP" altLang="en-US" sz="1000" b="1" dirty="0"/>
                        <a:t>アンテナショップ利用実態調査</a:t>
                      </a:r>
                      <a:r>
                        <a:rPr lang="en-US" altLang="ja-JP" sz="1000" b="1" dirty="0"/>
                        <a:t>2023</a:t>
                      </a:r>
                      <a:r>
                        <a:rPr lang="ja-JP" altLang="en-US" sz="1000" b="1" dirty="0"/>
                        <a:t> 報告書　税込</a:t>
                      </a:r>
                      <a:r>
                        <a:rPr lang="en-US" altLang="ja-JP" sz="1000" b="1" dirty="0"/>
                        <a:t>98,000</a:t>
                      </a:r>
                      <a:r>
                        <a:rPr lang="ja-JP" altLang="en-US" sz="1000" b="1" dirty="0"/>
                        <a:t>円</a:t>
                      </a:r>
                      <a:endParaRPr lang="en-US" altLang="ja-JP" sz="1000" b="1" dirty="0"/>
                    </a:p>
                    <a:p>
                      <a:pPr marL="269875" indent="0"/>
                      <a:r>
                        <a:rPr kumimoji="1" lang="ja-JP" altLang="en-US" sz="800" dirty="0"/>
                        <a:t>調査対象とした</a:t>
                      </a:r>
                      <a:r>
                        <a:rPr kumimoji="1" lang="en-US" altLang="ja-JP" sz="800" dirty="0"/>
                        <a:t>34</a:t>
                      </a:r>
                      <a:r>
                        <a:rPr kumimoji="1" lang="ja-JP" altLang="en-US" sz="800" dirty="0"/>
                        <a:t>店舗分の調査結果をまとめた報告書です</a:t>
                      </a:r>
                    </a:p>
                    <a:p>
                      <a:pPr marL="269875" indent="0">
                        <a:spcAft>
                          <a:spcPts val="600"/>
                        </a:spcAft>
                      </a:pPr>
                      <a:r>
                        <a:rPr kumimoji="1" lang="ja-JP" altLang="en-US" sz="800" dirty="0"/>
                        <a:t>体裁： </a:t>
                      </a:r>
                      <a:r>
                        <a:rPr kumimoji="1" lang="en-US" altLang="ja-JP" sz="800" dirty="0"/>
                        <a:t>A4</a:t>
                      </a:r>
                      <a:r>
                        <a:rPr kumimoji="1" lang="ja-JP" altLang="en-US" sz="800" dirty="0"/>
                        <a:t>判、無線綴じ製本（約</a:t>
                      </a:r>
                      <a:r>
                        <a:rPr kumimoji="1" lang="en-US" altLang="ja-JP" sz="800" dirty="0"/>
                        <a:t>160</a:t>
                      </a:r>
                      <a:r>
                        <a:rPr kumimoji="1" lang="ja-JP" altLang="en-US" sz="800" dirty="0"/>
                        <a:t>ページ）</a:t>
                      </a:r>
                      <a:endParaRPr kumimoji="1" lang="en-US" altLang="ja-JP" sz="8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/>
                        <a:t>□</a:t>
                      </a:r>
                      <a:r>
                        <a:rPr lang="en-US" altLang="ja-JP" sz="1000" b="1" dirty="0"/>
                        <a:t>〔</a:t>
                      </a:r>
                      <a:r>
                        <a:rPr lang="ja-JP" altLang="en-US" sz="1000" b="1" dirty="0"/>
                        <a:t>オプション</a:t>
                      </a:r>
                      <a:r>
                        <a:rPr lang="en-US" altLang="ja-JP" sz="1000" b="1" dirty="0"/>
                        <a:t>〕 </a:t>
                      </a:r>
                      <a:r>
                        <a:rPr lang="ja-JP" altLang="en-US" sz="1000" b="1" dirty="0"/>
                        <a:t>データ</a:t>
                      </a:r>
                      <a:r>
                        <a:rPr lang="en-US" altLang="ja-JP" sz="1000" b="1" dirty="0"/>
                        <a:t>CD</a:t>
                      </a:r>
                      <a:r>
                        <a:rPr lang="ja-JP" altLang="en-US" sz="1000" b="1" dirty="0"/>
                        <a:t>　　　　　　　　　  税込</a:t>
                      </a:r>
                      <a:r>
                        <a:rPr lang="en-US" altLang="ja-JP" sz="1000" b="1" dirty="0"/>
                        <a:t>33,000</a:t>
                      </a:r>
                      <a:r>
                        <a:rPr lang="ja-JP" altLang="en-US" sz="1000" b="1" dirty="0"/>
                        <a:t>円</a:t>
                      </a:r>
                      <a:endParaRPr lang="en-US" altLang="ja-JP" sz="1000" b="1" dirty="0"/>
                    </a:p>
                    <a:p>
                      <a:pPr marL="26987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/>
                        <a:t>お申込みいただいた報告書のデータを収録（</a:t>
                      </a:r>
                      <a:r>
                        <a:rPr kumimoji="1" lang="en-US" altLang="ja-JP" sz="800" dirty="0"/>
                        <a:t>Excel</a:t>
                      </a:r>
                      <a:r>
                        <a:rPr kumimoji="1" lang="ja-JP" altLang="en-US" sz="800" dirty="0"/>
                        <a:t>）</a:t>
                      </a:r>
                    </a:p>
                    <a:p>
                      <a:pPr marL="26987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/>
                        <a:t>PC</a:t>
                      </a:r>
                      <a:r>
                        <a:rPr kumimoji="1" lang="ja-JP" altLang="en-US" sz="800" dirty="0"/>
                        <a:t>画面上の表示、印刷、データ加工など可能 （ローデータは含みません）</a:t>
                      </a:r>
                      <a:endParaRPr kumimoji="1" lang="en-US" altLang="ja-JP" sz="800" dirty="0"/>
                    </a:p>
                    <a:p>
                      <a:pPr marL="26987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/>
                        <a:t>※</a:t>
                      </a:r>
                      <a:r>
                        <a:rPr kumimoji="1" lang="ja-JP" altLang="en-US" sz="800" dirty="0"/>
                        <a:t>報告書をご購入頂いた方のみ、お申込可能です</a:t>
                      </a:r>
                      <a:endParaRPr kumimoji="1" lang="en-US" altLang="ja-JP" sz="800" dirty="0"/>
                    </a:p>
                    <a:p>
                      <a:r>
                        <a:rPr kumimoji="1" lang="ja-JP" altLang="en-US" sz="800" b="1" dirty="0"/>
                        <a:t>　　　　　　　　　　　　　　　　　　　</a:t>
                      </a:r>
                      <a:endParaRPr kumimoji="1" lang="en-US" altLang="ja-JP" sz="100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□  </a:t>
                      </a:r>
                      <a:r>
                        <a:rPr kumimoji="1" lang="ja-JP" altLang="en-US" sz="1000" b="1" dirty="0"/>
                        <a:t>個別調査　（各店来場者への調査）　　　    税込</a:t>
                      </a:r>
                      <a:r>
                        <a:rPr kumimoji="1" lang="en-US" altLang="ja-JP" sz="1000" b="1" dirty="0"/>
                        <a:t>450,000</a:t>
                      </a:r>
                      <a:r>
                        <a:rPr kumimoji="1" lang="ja-JP" altLang="en-US" sz="1000" b="1" dirty="0"/>
                        <a:t>円～</a:t>
                      </a:r>
                      <a:endParaRPr kumimoji="1" lang="en-US" altLang="ja-JP" sz="1000" b="1" dirty="0"/>
                    </a:p>
                    <a:p>
                      <a:pPr marL="26987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/>
                        <a:t>調査結果を基にセミナーまたは研修会を実施： （</a:t>
                      </a:r>
                      <a:r>
                        <a:rPr kumimoji="1" lang="en-US" altLang="ja-JP" sz="800" dirty="0"/>
                        <a:t>1</a:t>
                      </a:r>
                      <a:r>
                        <a:rPr kumimoji="1" lang="ja-JP" altLang="en-US" sz="800" dirty="0"/>
                        <a:t>時間程度＋意見交換会）</a:t>
                      </a:r>
                    </a:p>
                    <a:p>
                      <a:pPr marL="26987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/>
                        <a:t>価格は税込、交通費、報告書別途</a:t>
                      </a:r>
                      <a:endParaRPr kumimoji="1" lang="en-US" altLang="ja-JP" sz="800" dirty="0"/>
                    </a:p>
                    <a:p>
                      <a:pPr marL="26987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/>
                    </a:p>
                    <a:p>
                      <a:pPr marL="26987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□  </a:t>
                      </a:r>
                      <a:r>
                        <a:rPr kumimoji="1" lang="ja-JP" altLang="en-US" sz="1000" b="1" dirty="0"/>
                        <a:t>その他　（お見積等ご希望）</a:t>
                      </a:r>
                      <a:endParaRPr kumimoji="1" lang="en-US" altLang="ja-JP" sz="1000" b="1" dirty="0"/>
                    </a:p>
                    <a:p>
                      <a:pPr marL="26987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/>
                        <a:t>お見積書の作成や、その他ご希望がございましたら、備考欄にご記載ください。</a:t>
                      </a:r>
                      <a:endParaRPr kumimoji="1" lang="en-US" altLang="ja-JP" sz="800" dirty="0"/>
                    </a:p>
                    <a:p>
                      <a:pPr marL="26987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/>
                    </a:p>
                    <a:p>
                      <a:pPr marL="35877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7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158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貴店名・団体名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  <a:p>
                      <a:endParaRPr kumimoji="1" lang="ja-JP" altLang="en-US" sz="8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4029826654"/>
                  </a:ext>
                </a:extLst>
              </a:tr>
              <a:tr h="851414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ご住所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〒</a:t>
                      </a:r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341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部署名、ご担当者名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725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ご連絡先（</a:t>
                      </a:r>
                      <a:r>
                        <a:rPr kumimoji="1" lang="en-US" altLang="ja-JP" sz="1000" dirty="0"/>
                        <a:t>TEL</a:t>
                      </a:r>
                      <a:r>
                        <a:rPr kumimoji="1" lang="ja-JP" altLang="en-US" sz="1000" dirty="0"/>
                        <a:t>）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725"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E-mail</a:t>
                      </a:r>
                      <a:endParaRPr kumimoji="1" lang="ja-JP" altLang="en-US" sz="1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0205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ご質問・備考等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タイトル 1">
            <a:extLst>
              <a:ext uri="{FF2B5EF4-FFF2-40B4-BE49-F238E27FC236}">
                <a16:creationId xmlns:a16="http://schemas.microsoft.com/office/drawing/2014/main" id="{F6B6110F-16B4-1345-165F-FE6F01D3D0AE}"/>
              </a:ext>
            </a:extLst>
          </p:cNvPr>
          <p:cNvSpPr txBox="1">
            <a:spLocks/>
          </p:cNvSpPr>
          <p:nvPr/>
        </p:nvSpPr>
        <p:spPr>
          <a:xfrm>
            <a:off x="420044" y="1485758"/>
            <a:ext cx="5915025" cy="369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sz="1000" dirty="0"/>
              <a:t>※</a:t>
            </a:r>
            <a:r>
              <a:rPr lang="ja-JP" altLang="en-US" sz="1000" dirty="0"/>
              <a:t>以下の内容を</a:t>
            </a:r>
            <a:r>
              <a:rPr lang="en-US" altLang="ja-JP" sz="1000" dirty="0"/>
              <a:t>FAX</a:t>
            </a:r>
            <a:r>
              <a:rPr lang="ja-JP" altLang="en-US" sz="1000" dirty="0"/>
              <a:t>またはメールでお送りください</a:t>
            </a:r>
            <a:endParaRPr lang="en-US" altLang="ja-JP" sz="1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sz="1000" dirty="0"/>
              <a:t>※</a:t>
            </a:r>
            <a:r>
              <a:rPr lang="ja-JP" altLang="en-US" sz="1000" dirty="0"/>
              <a:t>価格にはすべて送料を含みます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2E2B4F2-C0EF-36A9-21DD-180363B241AB}"/>
              </a:ext>
            </a:extLst>
          </p:cNvPr>
          <p:cNvSpPr txBox="1"/>
          <p:nvPr/>
        </p:nvSpPr>
        <p:spPr>
          <a:xfrm>
            <a:off x="262624" y="209726"/>
            <a:ext cx="62298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0" i="0" u="none" strike="noStrike" dirty="0"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株式会社ブランド総合研究所</a:t>
            </a:r>
            <a:r>
              <a:rPr lang="ja-JP" altLang="en-US" sz="1100" b="0" i="0" u="none" strike="noStrike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あて　　　　　　　</a:t>
            </a:r>
            <a:r>
              <a:rPr lang="ja-JP" altLang="en-US" sz="1100" b="0" i="0" u="none" strike="noStrike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ＦＡＸ：</a:t>
            </a:r>
            <a:r>
              <a:rPr lang="ja-JP" altLang="en-US" sz="1400" b="0" i="0" u="none" strike="noStrike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０３－３５３９－３０１３</a:t>
            </a:r>
            <a:r>
              <a:rPr lang="ja-JP" altLang="en-US" sz="11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239</Words>
  <Application>Microsoft Office PowerPoint</Application>
  <PresentationFormat>A4 210 x 297 mm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HGPｺﾞｼｯｸM</vt:lpstr>
      <vt:lpstr>HGP創英角ｺﾞｼｯｸUB</vt:lpstr>
      <vt:lpstr>HGS創英角ｺﾞｼｯｸUB</vt:lpstr>
      <vt:lpstr>HGｺﾞｼｯｸM</vt:lpstr>
      <vt:lpstr>ＭＳ ゴシック</vt:lpstr>
      <vt:lpstr>Arial</vt:lpstr>
      <vt:lpstr>Calibri</vt:lpstr>
      <vt:lpstr>Calibri Light</vt:lpstr>
      <vt:lpstr>Office テーマ</vt:lpstr>
      <vt:lpstr>アンテナショップの利用実態調査2025お申込み書　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アンテナショップの利用実態調査2022お申込み書</dc:title>
  <dc:creator>ブランド総研</dc:creator>
  <cp:lastModifiedBy>昌華 石原</cp:lastModifiedBy>
  <cp:revision>8</cp:revision>
  <cp:lastPrinted>2023-01-12T03:07:12Z</cp:lastPrinted>
  <dcterms:created xsi:type="dcterms:W3CDTF">2023-01-12T01:23:21Z</dcterms:created>
  <dcterms:modified xsi:type="dcterms:W3CDTF">2025-02-06T07:01:58Z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299475561</vt:i4>
  </property>
  <property fmtid="{D5CDD505-2E9C-101B-9397-08002B2CF9AE}" pid="3" name="_NewReviewCycle">
    <vt:lpwstr/>
  </property>
  <property fmtid="{D5CDD505-2E9C-101B-9397-08002B2CF9AE}" pid="4" name="_EmailSubject">
    <vt:lpwstr>アンテナショップの申込書</vt:lpwstr>
  </property>
  <property fmtid="{D5CDD505-2E9C-101B-9397-08002B2CF9AE}" pid="5" name="_AuthorEmail">
    <vt:lpwstr>tanaka@tiiki.jp</vt:lpwstr>
  </property>
  <property fmtid="{D5CDD505-2E9C-101B-9397-08002B2CF9AE}" pid="6" name="_AuthorEmailDisplayName">
    <vt:lpwstr>田中＠ブランド総合研究所</vt:lpwstr>
  </property>
</Properties>
</file>